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57" r:id="rId5"/>
    <p:sldId id="358" r:id="rId6"/>
    <p:sldId id="359" r:id="rId7"/>
    <p:sldId id="362" r:id="rId8"/>
    <p:sldId id="363" r:id="rId9"/>
    <p:sldId id="361" r:id="rId10"/>
    <p:sldId id="356" r:id="rId11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0F21"/>
    <a:srgbClr val="D95411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984D69-3C52-445B-A810-DD4F374897B6}" v="6" dt="2021-10-07T08:50:26.1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Stile medio 4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639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D94BA057-8F2A-49CA-8492-26E01BAA35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3818D43-F298-4AA2-AE9D-BD9DBD5E8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29AE8C24-7663-4755-BD64-18CEC292F724}" type="datetimeFigureOut">
              <a:rPr lang="it-IT"/>
              <a:pPr>
                <a:defRPr/>
              </a:pPr>
              <a:t>20/11/2021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27ACB1-6663-43E9-8615-5FC55A293F1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60CE4EB-6312-4E8C-A875-AD472E914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4BA86B-9A5B-471A-A51F-59D1541E3FC0}" type="slidenum">
              <a:rPr lang="it-IT" altLang="it-IT"/>
              <a:pPr/>
              <a:t>‹N›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0.svg>
</file>

<file path=ppt/media/image31.png>
</file>

<file path=ppt/media/image32.svg>
</file>

<file path=ppt/media/image33.png>
</file>

<file path=ppt/media/image34.png>
</file>

<file path=ppt/media/image34.svg>
</file>

<file path=ppt/media/image35.png>
</file>

<file path=ppt/media/image3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4438834E-CBAD-4B9B-A8A7-E00DBB04311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E3BCA582-712A-4F77-9278-CD4D93C5D84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543CA8C9-0B8A-4A55-9FED-2A577EA87A8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99A3A620-0AED-435F-87EC-F60DA6EFABF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D5C1513F-4364-4255-A3B2-D95FC76720D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4E20FAA0-6CD1-47FE-8442-01C027B07D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fld id="{E089B42F-5DF8-46B2-B64F-0F197D49EE0B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Explain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briefly</a:t>
            </a:r>
            <a:r>
              <a:rPr lang="it-IT" dirty="0"/>
              <a:t> the theory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on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567815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Introduce strategies, </a:t>
            </a:r>
            <a:r>
              <a:rPr lang="it-IT" dirty="0" err="1"/>
              <a:t>tests</a:t>
            </a:r>
            <a:r>
              <a:rPr lang="it-IT" dirty="0"/>
              <a:t>, and report debugging </a:t>
            </a:r>
            <a:r>
              <a:rPr lang="it-IT" dirty="0" err="1"/>
              <a:t>problems</a:t>
            </a:r>
            <a:r>
              <a:rPr lang="it-IT" dirty="0"/>
              <a:t>, compilation options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11727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Present</a:t>
            </a:r>
            <a:r>
              <a:rPr lang="it-IT" dirty="0"/>
              <a:t> data and </a:t>
            </a:r>
            <a:r>
              <a:rPr lang="it-IT" dirty="0" err="1"/>
              <a:t>explain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/>
              <a:t>results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230564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Present</a:t>
            </a:r>
            <a:r>
              <a:rPr lang="it-IT" dirty="0"/>
              <a:t> data and </a:t>
            </a:r>
            <a:r>
              <a:rPr lang="it-IT" dirty="0" err="1"/>
              <a:t>explain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/>
              <a:t>results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364252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Present</a:t>
            </a:r>
            <a:r>
              <a:rPr lang="it-IT" dirty="0"/>
              <a:t> data and </a:t>
            </a:r>
            <a:r>
              <a:rPr lang="it-IT" dirty="0" err="1"/>
              <a:t>explain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/>
              <a:t>results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338590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rgbClr val="B307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6">
            <a:extLst>
              <a:ext uri="{FF2B5EF4-FFF2-40B4-BE49-F238E27FC236}">
                <a16:creationId xmlns:a16="http://schemas.microsoft.com/office/drawing/2014/main" id="{566F108F-37FB-4BEE-91A3-49D240F349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913" y="2559050"/>
            <a:ext cx="6249987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6832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bg>
      <p:bgPr>
        <a:solidFill>
          <a:srgbClr val="B307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6">
            <a:extLst>
              <a:ext uri="{FF2B5EF4-FFF2-40B4-BE49-F238E27FC236}">
                <a16:creationId xmlns:a16="http://schemas.microsoft.com/office/drawing/2014/main" id="{912092A8-443B-42DB-A7C4-CC8770689AB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1651000"/>
            <a:ext cx="5616575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9231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bg>
      <p:bgPr>
        <a:solidFill>
          <a:srgbClr val="B307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8320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bg>
      <p:bgPr>
        <a:solidFill>
          <a:srgbClr val="B307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SigilloLogoLAST_WhiteOK">
            <a:extLst>
              <a:ext uri="{FF2B5EF4-FFF2-40B4-BE49-F238E27FC236}">
                <a16:creationId xmlns:a16="http://schemas.microsoft.com/office/drawing/2014/main" id="{0A19595C-2E2B-4F61-9B5C-9EE7020EC6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027238"/>
            <a:ext cx="6264275" cy="280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970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212F5B8-C118-4D3E-8E9A-7A1FC920DCC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96838" y="0"/>
            <a:ext cx="9240838" cy="1008063"/>
          </a:xfrm>
          <a:prstGeom prst="rect">
            <a:avLst/>
          </a:prstGeom>
          <a:solidFill>
            <a:srgbClr val="B307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endParaRPr lang="it-IT" altLang="it-IT" sz="240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3B23D760-9C5E-4FB7-AC5A-CFF061A8B8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52400"/>
            <a:ext cx="2530475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3E17185-F903-4061-8AA0-E9F60A7BBCE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793750" y="9382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endParaRPr lang="it-IT" altLang="it-IT" sz="2800" b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737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BD389D0-D9AA-45D8-8574-AEE5A92828F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80975" y="0"/>
            <a:ext cx="9336088" cy="576263"/>
          </a:xfrm>
          <a:prstGeom prst="rect">
            <a:avLst/>
          </a:prstGeom>
          <a:solidFill>
            <a:srgbClr val="B307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it-IT" altLang="it-IT" sz="240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AC35E195-0B51-412C-BE8B-9DFFD68F62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95263"/>
            <a:ext cx="3036888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8162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1D92AD7B-7365-41D4-A9CC-F55E60ED51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lo stile del titolo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F90E89D-8E2F-4CE5-BF6A-89335EAB14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gli stili del testo dello schema</a:t>
            </a:r>
          </a:p>
          <a:p>
            <a:pPr lvl="1"/>
            <a:r>
              <a:rPr lang="it-IT" altLang="it-IT"/>
              <a:t>Secondo livello</a:t>
            </a:r>
          </a:p>
          <a:p>
            <a:pPr lvl="2"/>
            <a:r>
              <a:rPr lang="it-IT" altLang="it-IT"/>
              <a:t>Terzo livello</a:t>
            </a:r>
          </a:p>
          <a:p>
            <a:pPr lvl="3"/>
            <a:r>
              <a:rPr lang="it-IT" altLang="it-IT"/>
              <a:t>Quarto livello</a:t>
            </a:r>
          </a:p>
          <a:p>
            <a:pPr lvl="4"/>
            <a:r>
              <a:rPr lang="it-IT" altLang="it-IT"/>
              <a:t>Quinto livello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2686107-2F26-408E-90E3-FAFF22EE6B8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D1E12F8-DF16-4E5C-ABF1-6DB28C171A9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79285B96-D082-470F-9AAC-8A3C6363221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b="0"/>
            </a:lvl1pPr>
          </a:lstStyle>
          <a:p>
            <a:fld id="{4B6447B9-7737-43BD-81C9-3381C4CF6C30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sv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openxmlformats.org/officeDocument/2006/relationships/image" Target="../media/image36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0.svg"/><Relationship Id="rId11" Type="http://schemas.openxmlformats.org/officeDocument/2006/relationships/image" Target="../media/image34.png"/><Relationship Id="rId5" Type="http://schemas.openxmlformats.org/officeDocument/2006/relationships/image" Target="../media/image29.png"/><Relationship Id="rId10" Type="http://schemas.openxmlformats.org/officeDocument/2006/relationships/image" Target="../media/image34.svg"/><Relationship Id="rId4" Type="http://schemas.openxmlformats.org/officeDocument/2006/relationships/image" Target="../media/image28.svg"/><Relationship Id="rId9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2613320-53DF-4E92-BE38-65624D44622A}"/>
              </a:ext>
            </a:extLst>
          </p:cNvPr>
          <p:cNvSpPr/>
          <p:nvPr/>
        </p:nvSpPr>
        <p:spPr>
          <a:xfrm>
            <a:off x="-962930" y="1212396"/>
            <a:ext cx="10946033" cy="51398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4000" b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Quantum Information and Computing</a:t>
            </a:r>
          </a:p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2021 - 2022</a:t>
            </a:r>
          </a:p>
          <a:p>
            <a:pPr algn="ctr"/>
            <a:endParaRPr lang="it-IT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Saverio Monaco</a:t>
            </a:r>
          </a:p>
          <a:p>
            <a:pPr algn="ctr"/>
            <a:r>
              <a:rPr lang="it-IT" sz="3600" b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28/11/2021</a:t>
            </a:r>
          </a:p>
          <a:p>
            <a:pPr algn="ctr"/>
            <a:endParaRPr lang="it-IT" sz="3600" b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it-IT" sz="36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Solution of the Time Independent </a:t>
            </a:r>
          </a:p>
          <a:p>
            <a:pPr algn="ctr"/>
            <a:r>
              <a:rPr lang="it-IT" sz="3600" b="0" cap="none" spc="0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Schrödinger</a:t>
            </a:r>
            <a:r>
              <a:rPr lang="it-IT" sz="36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Equation for </a:t>
            </a:r>
          </a:p>
          <a:p>
            <a:pPr algn="ctr"/>
            <a:r>
              <a:rPr lang="it-IT" sz="36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 </a:t>
            </a:r>
            <a:r>
              <a:rPr lang="it-IT" sz="3600" b="0" cap="none" spc="0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harmonic</a:t>
            </a:r>
            <a:r>
              <a:rPr lang="it-IT" sz="36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600" b="0" cap="none" spc="0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oscillator</a:t>
            </a:r>
            <a:endParaRPr lang="it-IT" sz="3600" b="0" cap="none" spc="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561B627-DAE3-4A7A-8A43-EAB4507252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68" y="5595146"/>
            <a:ext cx="1617889" cy="115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877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lipse 28">
            <a:extLst>
              <a:ext uri="{FF2B5EF4-FFF2-40B4-BE49-F238E27FC236}">
                <a16:creationId xmlns:a16="http://schemas.microsoft.com/office/drawing/2014/main" id="{FBA089FF-2432-44EE-936E-7AC85724D688}"/>
              </a:ext>
            </a:extLst>
          </p:cNvPr>
          <p:cNvSpPr/>
          <p:nvPr/>
        </p:nvSpPr>
        <p:spPr>
          <a:xfrm>
            <a:off x="802800" y="3711817"/>
            <a:ext cx="1645920" cy="1679183"/>
          </a:xfrm>
          <a:prstGeom prst="ellipse">
            <a:avLst/>
          </a:prstGeom>
          <a:solidFill>
            <a:srgbClr val="000000">
              <a:alpha val="0"/>
            </a:srgbClr>
          </a:solidFill>
          <a:ln w="36000">
            <a:solidFill>
              <a:srgbClr val="000000"/>
            </a:solidFill>
          </a:ln>
        </p:spPr>
        <p:txBody>
          <a:bodyPr wrap="square" tIns="180000" rIns="216000" rtlCol="0" anchor="ctr" anchorCtr="0">
            <a:noAutofit/>
          </a:bodyPr>
          <a:lstStyle/>
          <a:p>
            <a:pPr algn="r" eaLnBrk="1" hangingPunct="1">
              <a:defRPr sz="2800" b="0" dirty="0">
                <a:solidFill>
                  <a:schemeClr val="bg1"/>
                </a:solidFill>
              </a:defRPr>
            </a:pPr>
            <a:endParaRPr lang="it-IT" sz="2800" b="0" dirty="0">
              <a:solidFill>
                <a:srgbClr val="000000"/>
              </a:solidFill>
            </a:endParaRP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A2177541-7C94-4CC6-AD76-2312C72B3039}"/>
              </a:ext>
            </a:extLst>
          </p:cNvPr>
          <p:cNvSpPr/>
          <p:nvPr/>
        </p:nvSpPr>
        <p:spPr bwMode="auto">
          <a:xfrm>
            <a:off x="1466758" y="3604067"/>
            <a:ext cx="1645920" cy="185316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0E3EF554-72A4-4844-9391-B615B4030596}"/>
              </a:ext>
            </a:extLst>
          </p:cNvPr>
          <p:cNvSpPr/>
          <p:nvPr/>
        </p:nvSpPr>
        <p:spPr bwMode="auto">
          <a:xfrm>
            <a:off x="643798" y="4494467"/>
            <a:ext cx="1645920" cy="96276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6871" y="997020"/>
            <a:ext cx="1957588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Theory</a:t>
            </a:r>
            <a:r>
              <a:rPr lang="it-IT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A1CE1FA-DCDE-4A09-9447-C77F141D53C3}"/>
                  </a:ext>
                </a:extLst>
              </p:cNvPr>
              <p:cNvSpPr txBox="1"/>
              <p:nvPr/>
            </p:nvSpPr>
            <p:spPr bwMode="auto">
              <a:xfrm>
                <a:off x="596808" y="1791943"/>
                <a:ext cx="5186361" cy="8884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eaLnBrk="1" hangingPunct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</m:acc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p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p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acc>
                          <m:accPr>
                            <m:chr m:val="̂"/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b="0" dirty="0">
                    <a:solidFill>
                      <a:schemeClr val="tx1"/>
                    </a:solidFill>
                  </a:rPr>
                  <a:t>   where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ℏ≡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≡1</m:t>
                    </m:r>
                  </m:oMath>
                </a14:m>
                <a:r>
                  <a:rPr lang="en-US" sz="2000" b="0" dirty="0">
                    <a:solidFill>
                      <a:schemeClr val="tx1"/>
                    </a:solidFill>
                  </a:rPr>
                  <a:t> </a:t>
                </a:r>
              </a:p>
              <a:p>
                <a:pPr algn="r" eaLnBrk="1" hangingPunct="1"/>
                <a:r>
                  <a:rPr lang="en-US" sz="2000" b="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A1CE1FA-DCDE-4A09-9447-C77F141D53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808" y="1791943"/>
                <a:ext cx="5186361" cy="888435"/>
              </a:xfrm>
              <a:prstGeom prst="rect">
                <a:avLst/>
              </a:prstGeom>
              <a:blipFill>
                <a:blip r:embed="rId3"/>
                <a:stretch>
                  <a:fillRect l="-176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1371A21C-1FDF-4F35-A609-D84FF5691201}"/>
                  </a:ext>
                </a:extLst>
              </p:cNvPr>
              <p:cNvSpPr txBox="1"/>
              <p:nvPr/>
            </p:nvSpPr>
            <p:spPr bwMode="auto">
              <a:xfrm>
                <a:off x="596808" y="2069725"/>
                <a:ext cx="1921670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ac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</m:oMath>
                  </m:oMathPara>
                </a14:m>
                <a:endParaRPr lang="en-US" sz="2000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1371A21C-1FDF-4F35-A609-D84FF56912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808" y="2069725"/>
                <a:ext cx="1921670" cy="914400"/>
              </a:xfrm>
              <a:prstGeom prst="rect">
                <a:avLst/>
              </a:prstGeom>
              <a:blipFill>
                <a:blip r:embed="rId4"/>
                <a:stretch>
                  <a:fillRect l="-4762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4E463B89-6D49-4FD2-A177-E826574CB83B}"/>
                  </a:ext>
                </a:extLst>
              </p:cNvPr>
              <p:cNvSpPr txBox="1"/>
              <p:nvPr/>
            </p:nvSpPr>
            <p:spPr bwMode="auto">
              <a:xfrm>
                <a:off x="596808" y="2484884"/>
                <a:ext cx="3554423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eaLnBrk="1" hangingPunct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→−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ℏ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b="0" dirty="0">
                    <a:solidFill>
                      <a:schemeClr val="tx1"/>
                    </a:solidFill>
                  </a:rPr>
                  <a:t>,  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b="0" dirty="0">
                    <a:solidFill>
                      <a:schemeClr val="tx1"/>
                    </a:solidFill>
                  </a:rPr>
                  <a:t>   </a:t>
                </a: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4E463B89-6D49-4FD2-A177-E826574CB8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808" y="2484884"/>
                <a:ext cx="3554423" cy="914400"/>
              </a:xfrm>
              <a:prstGeom prst="rect">
                <a:avLst/>
              </a:prstGeom>
              <a:blipFill>
                <a:blip r:embed="rId5"/>
                <a:stretch>
                  <a:fillRect l="-257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Parentesi graffa aperta 7">
            <a:extLst>
              <a:ext uri="{FF2B5EF4-FFF2-40B4-BE49-F238E27FC236}">
                <a16:creationId xmlns:a16="http://schemas.microsoft.com/office/drawing/2014/main" id="{89C6D08E-F7DF-4CFD-A403-5D2BE6DFC082}"/>
              </a:ext>
            </a:extLst>
          </p:cNvPr>
          <p:cNvSpPr/>
          <p:nvPr/>
        </p:nvSpPr>
        <p:spPr bwMode="auto">
          <a:xfrm>
            <a:off x="215195" y="1730921"/>
            <a:ext cx="106230" cy="1570018"/>
          </a:xfrm>
          <a:prstGeom prst="lef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2198640E-8D19-44A9-82E7-FC93BC6803AB}"/>
                  </a:ext>
                </a:extLst>
              </p:cNvPr>
              <p:cNvSpPr txBox="1"/>
              <p:nvPr/>
            </p:nvSpPr>
            <p:spPr bwMode="auto">
              <a:xfrm>
                <a:off x="5041260" y="1791943"/>
                <a:ext cx="4079948" cy="8174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f>
                            <m:f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sz="20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2198640E-8D19-44A9-82E7-FC93BC6803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41260" y="1791943"/>
                <a:ext cx="4079948" cy="81741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CE34060A-9A18-44FE-8994-9723D43671F0}"/>
                  </a:ext>
                </a:extLst>
              </p:cNvPr>
              <p:cNvSpPr txBox="1"/>
              <p:nvPr/>
            </p:nvSpPr>
            <p:spPr bwMode="auto">
              <a:xfrm>
                <a:off x="5041259" y="2609361"/>
                <a:ext cx="3061744" cy="8174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bSup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  <m:sub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−2</m:t>
                          </m:r>
                          <m:sSub>
                            <m:sSubPr>
                              <m:ctrlPr>
                                <a:rPr lang="en-US" sz="20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  <m:sub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num>
                        <m:den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CE34060A-9A18-44FE-8994-9723D43671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41259" y="2609361"/>
                <a:ext cx="3061744" cy="81741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Parentesi graffa aperta 13">
            <a:extLst>
              <a:ext uri="{FF2B5EF4-FFF2-40B4-BE49-F238E27FC236}">
                <a16:creationId xmlns:a16="http://schemas.microsoft.com/office/drawing/2014/main" id="{C63A930D-D6A3-44FA-9918-FDECD24582DE}"/>
              </a:ext>
            </a:extLst>
          </p:cNvPr>
          <p:cNvSpPr/>
          <p:nvPr/>
        </p:nvSpPr>
        <p:spPr bwMode="auto">
          <a:xfrm>
            <a:off x="4853071" y="1872300"/>
            <a:ext cx="145023" cy="1408407"/>
          </a:xfrm>
          <a:prstGeom prst="lef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825AF67-20A2-46C7-A1B4-870B1EA8062F}"/>
                  </a:ext>
                </a:extLst>
              </p:cNvPr>
              <p:cNvSpPr txBox="1"/>
              <p:nvPr/>
            </p:nvSpPr>
            <p:spPr bwMode="auto">
              <a:xfrm>
                <a:off x="1941334" y="3626306"/>
                <a:ext cx="5261332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sSub>
                                <m:sSubPr>
                                  <m:ctrlP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0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825AF67-20A2-46C7-A1B4-870B1EA806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41334" y="3626306"/>
                <a:ext cx="5261332" cy="9144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53B7F50A-1B71-4DDE-90AB-A0E36B53181A}"/>
                  </a:ext>
                </a:extLst>
              </p:cNvPr>
              <p:cNvSpPr txBox="1"/>
              <p:nvPr/>
            </p:nvSpPr>
            <p:spPr bwMode="auto">
              <a:xfrm>
                <a:off x="7081234" y="5129487"/>
                <a:ext cx="1562100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</m:oMath>
                  </m:oMathPara>
                </a14:m>
                <a:endParaRPr lang="en-US" sz="20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53B7F50A-1B71-4DDE-90AB-A0E36B5318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081234" y="5129487"/>
                <a:ext cx="1562100" cy="91440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D29712F5-F824-4A12-B3C4-9EE5376AD7B4}"/>
              </a:ext>
            </a:extLst>
          </p:cNvPr>
          <p:cNvSpPr/>
          <p:nvPr/>
        </p:nvSpPr>
        <p:spPr bwMode="auto">
          <a:xfrm>
            <a:off x="4433226" y="2491585"/>
            <a:ext cx="265030" cy="173246"/>
          </a:xfrm>
          <a:prstGeom prst="rightArrow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Freccia a destra 19">
            <a:extLst>
              <a:ext uri="{FF2B5EF4-FFF2-40B4-BE49-F238E27FC236}">
                <a16:creationId xmlns:a16="http://schemas.microsoft.com/office/drawing/2014/main" id="{31EB8174-9A48-4A7F-9551-389AD394B098}"/>
              </a:ext>
            </a:extLst>
          </p:cNvPr>
          <p:cNvSpPr/>
          <p:nvPr/>
        </p:nvSpPr>
        <p:spPr bwMode="auto">
          <a:xfrm rot="6852022">
            <a:off x="4607185" y="3416811"/>
            <a:ext cx="265030" cy="173246"/>
          </a:xfrm>
          <a:prstGeom prst="rightArrow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Triangolo isoscele 26">
            <a:extLst>
              <a:ext uri="{FF2B5EF4-FFF2-40B4-BE49-F238E27FC236}">
                <a16:creationId xmlns:a16="http://schemas.microsoft.com/office/drawing/2014/main" id="{A78F68F2-BA4B-4ED0-BEE2-4459E47362DB}"/>
              </a:ext>
            </a:extLst>
          </p:cNvPr>
          <p:cNvSpPr/>
          <p:nvPr/>
        </p:nvSpPr>
        <p:spPr bwMode="auto">
          <a:xfrm rot="5400000">
            <a:off x="1441674" y="3675722"/>
            <a:ext cx="196850" cy="146682"/>
          </a:xfrm>
          <a:prstGeom prst="triangl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riangolo isoscele 32">
            <a:extLst>
              <a:ext uri="{FF2B5EF4-FFF2-40B4-BE49-F238E27FC236}">
                <a16:creationId xmlns:a16="http://schemas.microsoft.com/office/drawing/2014/main" id="{9454E8D0-FD36-4351-AB2A-E28E06DD6C02}"/>
              </a:ext>
            </a:extLst>
          </p:cNvPr>
          <p:cNvSpPr/>
          <p:nvPr/>
        </p:nvSpPr>
        <p:spPr bwMode="auto">
          <a:xfrm rot="10800000">
            <a:off x="704375" y="4493830"/>
            <a:ext cx="196850" cy="146682"/>
          </a:xfrm>
          <a:prstGeom prst="triangl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DD6FCA9B-6A47-4910-B9D5-9402F16E2973}"/>
                  </a:ext>
                </a:extLst>
              </p:cNvPr>
              <p:cNvSpPr txBox="1"/>
              <p:nvPr/>
            </p:nvSpPr>
            <p:spPr bwMode="auto">
              <a:xfrm>
                <a:off x="867932" y="3805767"/>
                <a:ext cx="914400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≡</m:t>
                      </m:r>
                    </m:oMath>
                  </m:oMathPara>
                </a14:m>
                <a:endParaRPr lang="en-US" sz="2800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DD6FCA9B-6A47-4910-B9D5-9402F16E29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67932" y="3805767"/>
                <a:ext cx="914400" cy="91440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Freccia bidirezionale orizzontale 29">
            <a:extLst>
              <a:ext uri="{FF2B5EF4-FFF2-40B4-BE49-F238E27FC236}">
                <a16:creationId xmlns:a16="http://schemas.microsoft.com/office/drawing/2014/main" id="{BC4136B4-6ED3-4A31-9FB1-C9099ADF8B58}"/>
              </a:ext>
            </a:extLst>
          </p:cNvPr>
          <p:cNvSpPr/>
          <p:nvPr/>
        </p:nvSpPr>
        <p:spPr bwMode="auto">
          <a:xfrm>
            <a:off x="6810571" y="5519370"/>
            <a:ext cx="392095" cy="161033"/>
          </a:xfrm>
          <a:prstGeom prst="leftRightArrow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1D7B3BAA-30A6-47AC-9537-10785AF6FF7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00666" y="4929709"/>
            <a:ext cx="5958506" cy="145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117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5206" y="997217"/>
            <a:ext cx="4612160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 Development</a:t>
            </a:r>
            <a:r>
              <a:rPr lang="it-IT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81369FE-2856-4909-8660-7C14DFDDF56A}"/>
              </a:ext>
            </a:extLst>
          </p:cNvPr>
          <p:cNvSpPr txBox="1"/>
          <p:nvPr/>
        </p:nvSpPr>
        <p:spPr bwMode="auto">
          <a:xfrm>
            <a:off x="128946" y="1441523"/>
            <a:ext cx="4388008" cy="1861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rtlCol="0" anchor="ctr" anchorCtr="0">
            <a:noAutofit/>
          </a:bodyPr>
          <a:lstStyle/>
          <a:p>
            <a:pPr eaLnBrk="1" hangingPunct="1"/>
            <a:r>
              <a:rPr lang="it-IT" sz="2800" b="0" dirty="0" err="1">
                <a:latin typeface="Bahnschrift Light" panose="020B0502040204020203" pitchFamily="34" charset="0"/>
                <a:cs typeface="Arabic Typesetting" panose="020B0604020202020204" pitchFamily="66" charset="-78"/>
              </a:rPr>
              <a:t>qho_H_init</a:t>
            </a:r>
            <a:r>
              <a:rPr lang="it-IT" sz="2800" b="0" dirty="0">
                <a:latin typeface="Bahnschrift Light" panose="020B0502040204020203" pitchFamily="34" charset="0"/>
                <a:cs typeface="Arabic Typesetting" panose="020B0604020202020204" pitchFamily="66" charset="-78"/>
              </a:rPr>
              <a:t>() </a:t>
            </a:r>
            <a:r>
              <a:rPr lang="it-IT" sz="2800" b="0" dirty="0"/>
              <a:t>in </a:t>
            </a:r>
            <a:r>
              <a:rPr lang="it-IT" sz="2800" b="0" dirty="0" err="1">
                <a:latin typeface="Bahnschrift Light" panose="020B0502040204020203" pitchFamily="34" charset="0"/>
              </a:rPr>
              <a:t>module</a:t>
            </a:r>
            <a:r>
              <a:rPr lang="it-IT" sz="2800" b="0" dirty="0">
                <a:latin typeface="Bahnschrift Light" panose="020B0502040204020203" pitchFamily="34" charset="0"/>
              </a:rPr>
              <a:t> </a:t>
            </a:r>
            <a:r>
              <a:rPr lang="it-IT" sz="2800" b="0" dirty="0" err="1">
                <a:latin typeface="Bahnschrift Light" panose="020B0502040204020203" pitchFamily="34" charset="0"/>
              </a:rPr>
              <a:t>qho</a:t>
            </a:r>
            <a:r>
              <a:rPr lang="it-IT" sz="2800" b="0" dirty="0">
                <a:latin typeface="Bahnschrift Light" panose="020B0502040204020203" pitchFamily="34" charset="0"/>
              </a:rPr>
              <a:t>:</a:t>
            </a:r>
          </a:p>
          <a:p>
            <a:pPr eaLnBrk="1" hangingPunct="1"/>
            <a:r>
              <a:rPr lang="it-IT" sz="2000" b="0" dirty="0" err="1">
                <a:latin typeface="+mj-lt"/>
              </a:rPr>
              <a:t>Initialize</a:t>
            </a:r>
            <a:r>
              <a:rPr lang="it-IT" sz="2000" b="0" dirty="0">
                <a:latin typeface="+mj-lt"/>
              </a:rPr>
              <a:t> the </a:t>
            </a:r>
            <a:r>
              <a:rPr lang="it-IT" sz="2000" b="0" dirty="0" err="1">
                <a:latin typeface="+mj-lt"/>
              </a:rPr>
              <a:t>complex</a:t>
            </a:r>
            <a:r>
              <a:rPr lang="it-IT" sz="2000" b="0" dirty="0">
                <a:latin typeface="+mj-lt"/>
              </a:rPr>
              <a:t> </a:t>
            </a:r>
            <a:r>
              <a:rPr lang="it-IT" sz="2000" b="0" dirty="0" err="1">
                <a:latin typeface="+mj-lt"/>
              </a:rPr>
              <a:t>matrix</a:t>
            </a:r>
            <a:r>
              <a:rPr lang="it-IT" sz="2000" b="0" dirty="0">
                <a:latin typeface="+mj-lt"/>
              </a:rPr>
              <a:t> to </a:t>
            </a:r>
          </a:p>
          <a:p>
            <a:pPr eaLnBrk="1" hangingPunct="1"/>
            <a:r>
              <a:rPr lang="it-IT" sz="2000" b="0" dirty="0" err="1">
                <a:latin typeface="+mj-lt"/>
              </a:rPr>
              <a:t>represent</a:t>
            </a:r>
            <a:r>
              <a:rPr lang="it-IT" sz="2000" b="0" dirty="0">
                <a:latin typeface="+mj-lt"/>
              </a:rPr>
              <a:t> the </a:t>
            </a:r>
            <a:r>
              <a:rPr lang="it-IT" sz="2000" b="0" dirty="0" err="1">
                <a:latin typeface="+mj-lt"/>
              </a:rPr>
              <a:t>hamiltonian</a:t>
            </a:r>
            <a:r>
              <a:rPr lang="it-IT" sz="2000" b="0" dirty="0">
                <a:latin typeface="+mj-lt"/>
              </a:rPr>
              <a:t> of the </a:t>
            </a:r>
          </a:p>
          <a:p>
            <a:pPr eaLnBrk="1" hangingPunct="1"/>
            <a:r>
              <a:rPr lang="it-IT" sz="2000" b="0" dirty="0">
                <a:latin typeface="+mj-lt"/>
              </a:rPr>
              <a:t>system </a:t>
            </a:r>
            <a:r>
              <a:rPr lang="it-IT" sz="2000" b="0" dirty="0" err="1">
                <a:latin typeface="+mj-lt"/>
              </a:rPr>
              <a:t>given</a:t>
            </a:r>
            <a:r>
              <a:rPr lang="it-IT" sz="2000" b="0" dirty="0">
                <a:latin typeface="+mj-lt"/>
              </a:rPr>
              <a:t> L and N</a:t>
            </a:r>
            <a:endParaRPr lang="en-US" sz="2000" b="0" dirty="0">
              <a:latin typeface="+mj-lt"/>
            </a:endParaRP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0195C2-BDD4-4D17-82CB-4AA3807DE07F}"/>
              </a:ext>
            </a:extLst>
          </p:cNvPr>
          <p:cNvCxnSpPr>
            <a:cxnSpLocks/>
          </p:cNvCxnSpPr>
          <p:nvPr/>
        </p:nvCxnSpPr>
        <p:spPr bwMode="auto">
          <a:xfrm>
            <a:off x="4627048" y="1674325"/>
            <a:ext cx="0" cy="505996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lgDashDotDot"/>
            <a:round/>
            <a:headEnd type="none" w="med" len="med"/>
            <a:tailEnd type="none" w="med" len="med"/>
          </a:ln>
          <a:effectLst/>
        </p:spPr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5CB1E96-5030-4464-BFD4-147AF08F3140}"/>
              </a:ext>
            </a:extLst>
          </p:cNvPr>
          <p:cNvSpPr txBox="1"/>
          <p:nvPr/>
        </p:nvSpPr>
        <p:spPr bwMode="auto">
          <a:xfrm>
            <a:off x="4737143" y="1674325"/>
            <a:ext cx="4146503" cy="124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rtlCol="0" anchor="ctr" anchorCtr="0">
            <a:noAutofit/>
          </a:bodyPr>
          <a:lstStyle/>
          <a:p>
            <a:pPr eaLnBrk="1" hangingPunct="1"/>
            <a:r>
              <a:rPr lang="en-US" sz="2800" b="0" dirty="0">
                <a:latin typeface="Abadi Extra Light" panose="020B0204020104020204" pitchFamily="34" charset="0"/>
              </a:rPr>
              <a:t>ZGEEV() </a:t>
            </a:r>
            <a:r>
              <a:rPr lang="en-US" sz="2800" b="0" dirty="0">
                <a:latin typeface="+mn-lt"/>
              </a:rPr>
              <a:t>function in</a:t>
            </a:r>
          </a:p>
          <a:p>
            <a:pPr eaLnBrk="1" hangingPunct="1"/>
            <a:r>
              <a:rPr lang="en-US" sz="2800" b="0" dirty="0">
                <a:latin typeface="Bahnschrift Light" panose="020B0502040204020203" pitchFamily="34" charset="0"/>
              </a:rPr>
              <a:t>LLAPACK </a:t>
            </a:r>
            <a:r>
              <a:rPr lang="en-US" sz="2800" b="0" dirty="0">
                <a:latin typeface="+mn-lt"/>
              </a:rPr>
              <a:t>library:</a:t>
            </a:r>
          </a:p>
          <a:p>
            <a:pPr eaLnBrk="1" hangingPunct="1"/>
            <a:r>
              <a:rPr lang="en-US" sz="2000" b="0" dirty="0">
                <a:latin typeface="+mn-lt"/>
              </a:rPr>
              <a:t>For eigenvalues and eigenvectors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E3F0D06E-2B83-494D-9685-C93F3314D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156" y="3429000"/>
            <a:ext cx="4139490" cy="2034116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B707EDAC-373E-459C-9A70-FF2EA309E3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50" y="3429000"/>
            <a:ext cx="4464868" cy="315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52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4704" y="991675"/>
            <a:ext cx="2073003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it-IT" sz="36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35D2277F-C79A-478D-852E-D9143D569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075" y="1469086"/>
            <a:ext cx="4342416" cy="2894943"/>
          </a:xfrm>
          <a:prstGeom prst="rect">
            <a:avLst/>
          </a:prstGeom>
        </p:spPr>
      </p:pic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44D6105C-60A0-4A42-A4F3-E7079B5C0C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075" y="4001946"/>
            <a:ext cx="4342415" cy="2894943"/>
          </a:xfrm>
          <a:prstGeom prst="rect">
            <a:avLst/>
          </a:prstGeom>
        </p:spPr>
      </p:pic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C1C4060-BB85-4D71-993D-CC60A55535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16807" y="1469086"/>
            <a:ext cx="4342417" cy="2894945"/>
          </a:xfrm>
          <a:prstGeom prst="rect">
            <a:avLst/>
          </a:prstGeom>
        </p:spPr>
      </p:pic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CCFF1D60-CA29-41C8-BCDF-49820E9DF24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445874" y="4001946"/>
            <a:ext cx="4342415" cy="289494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28F59055-9F6A-4C9D-B541-C6C3F44FC4E4}"/>
                  </a:ext>
                </a:extLst>
              </p:cNvPr>
              <p:cNvSpPr txBox="1"/>
              <p:nvPr/>
            </p:nvSpPr>
            <p:spPr bwMode="auto">
              <a:xfrm>
                <a:off x="3348200" y="873029"/>
                <a:ext cx="4267857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𝑒𝑟𝑟</m:t>
                      </m:r>
                      <m:d>
                        <m:dPr>
                          <m:ctrlPr>
                            <a:rPr lang="it-IT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it-IT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≡</m:t>
                      </m:r>
                      <m:f>
                        <m:fPr>
                          <m:ctrlPr>
                            <a:rPr lang="it-IT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it-IT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𝑡𝑟𝑢𝑒</m:t>
                              </m:r>
                            </m:sup>
                          </m:sSubSup>
                          <m:r>
                            <a:rPr lang="it-IT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sSubSup>
                            <m:sSubSupPr>
                              <m:ctrlP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it-IT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𝑡𝑟𝑢𝑒</m:t>
                              </m:r>
                            </m:sup>
                          </m:sSubSup>
                        </m:den>
                      </m:f>
                    </m:oMath>
                  </m:oMathPara>
                </a14:m>
                <a:endParaRPr lang="en-US" sz="1600" b="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28F59055-9F6A-4C9D-B541-C6C3F44FC4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48200" y="873029"/>
                <a:ext cx="4267857" cy="91440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4639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4704" y="991675"/>
            <a:ext cx="2073003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it-IT" sz="36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0A4CA217-6CEC-4C4E-AEA2-41D60903D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6274" y="4159883"/>
            <a:ext cx="4047176" cy="2698117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E3C8E57F-18DE-4039-8318-D8606C653D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125" y="1564641"/>
            <a:ext cx="4048125" cy="2698750"/>
          </a:xfrm>
          <a:prstGeom prst="rect">
            <a:avLst/>
          </a:prstGeom>
        </p:spPr>
      </p:pic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EA0000C1-5D6B-4C5E-8B86-58C3C807B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123" y="4159249"/>
            <a:ext cx="4048127" cy="2698751"/>
          </a:xfrm>
          <a:prstGeom prst="rect">
            <a:avLst/>
          </a:prstGeom>
        </p:spPr>
      </p:pic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4CF599F3-8AD1-478E-9DE3-3B486D98D9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06274" y="1564641"/>
            <a:ext cx="4047176" cy="26981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727414AF-0BE0-4FDA-828C-6ACC3CC47601}"/>
                  </a:ext>
                </a:extLst>
              </p:cNvPr>
              <p:cNvSpPr txBox="1"/>
              <p:nvPr/>
            </p:nvSpPr>
            <p:spPr bwMode="auto">
              <a:xfrm>
                <a:off x="5023944" y="873029"/>
                <a:ext cx="3132083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𝑒𝑟𝑟</m:t>
                          </m:r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≡</m:t>
                          </m:r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𝑛𝑢𝑚</m:t>
                          </m:r>
                        </m:sup>
                      </m:sSubSup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bSup>
                    </m:oMath>
                  </m:oMathPara>
                </a14:m>
                <a:endParaRPr lang="it-IT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727414AF-0BE0-4FDA-828C-6ACC3CC476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23944" y="873029"/>
                <a:ext cx="3132083" cy="91440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344937E8-8FB2-4AC4-BDDE-52D59A01D739}"/>
                  </a:ext>
                </a:extLst>
              </p:cNvPr>
              <p:cNvSpPr txBox="1"/>
              <p:nvPr/>
            </p:nvSpPr>
            <p:spPr bwMode="auto">
              <a:xfrm>
                <a:off x="3096466" y="3805558"/>
                <a:ext cx="999723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=10</m:t>
                      </m:r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344937E8-8FB2-4AC4-BDDE-52D59A01D7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96466" y="3805558"/>
                <a:ext cx="999723" cy="91440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EB506EEF-2E83-4D53-92E5-FA4E7503E917}"/>
                  </a:ext>
                </a:extLst>
              </p:cNvPr>
              <p:cNvSpPr txBox="1"/>
              <p:nvPr/>
            </p:nvSpPr>
            <p:spPr bwMode="auto">
              <a:xfrm>
                <a:off x="3091210" y="1204239"/>
                <a:ext cx="999723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000" b="0" dirty="0"/>
              </a:p>
            </p:txBody>
          </p:sp>
        </mc:Choice>
        <mc:Fallback xmlns="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EB506EEF-2E83-4D53-92E5-FA4E7503E9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91210" y="1204239"/>
                <a:ext cx="999723" cy="91440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4357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7075" y="991675"/>
            <a:ext cx="3643946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Self </a:t>
            </a:r>
            <a:r>
              <a:rPr lang="it-IT" sz="3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evaluation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it-IT" sz="36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8DB8A7-674E-4BD2-B8F7-8CBC69ECF519}"/>
              </a:ext>
            </a:extLst>
          </p:cNvPr>
          <p:cNvSpPr txBox="1"/>
          <p:nvPr/>
        </p:nvSpPr>
        <p:spPr bwMode="auto">
          <a:xfrm>
            <a:off x="81074" y="1756970"/>
            <a:ext cx="8734425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rtlCol="0" anchor="ctr" anchorCtr="0">
            <a:noAutofit/>
          </a:bodyPr>
          <a:lstStyle/>
          <a:p>
            <a:pPr eaLnBrk="1" hangingPunct="1"/>
            <a:r>
              <a:rPr lang="en-US" sz="2800" dirty="0"/>
              <a:t>Correctness: </a:t>
            </a:r>
            <a:r>
              <a:rPr lang="en-US" sz="2000" b="0" dirty="0"/>
              <a:t>Hugely depends on the choice of the parameters. It can </a:t>
            </a:r>
          </a:p>
          <a:p>
            <a:pPr eaLnBrk="1" hangingPunct="1"/>
            <a:r>
              <a:rPr lang="en-US" sz="2000" b="0" dirty="0"/>
              <a:t>                                 be still improved by using a better formula for the derivative</a:t>
            </a:r>
            <a:endParaRPr lang="en-US" sz="2800" b="0" dirty="0"/>
          </a:p>
          <a:p>
            <a:pPr eaLnBrk="1" hangingPunct="1"/>
            <a:endParaRPr lang="en-US" sz="2000" dirty="0"/>
          </a:p>
          <a:p>
            <a:pPr eaLnBrk="1" hangingPunct="1"/>
            <a:r>
              <a:rPr lang="en-US" sz="2800" dirty="0"/>
              <a:t>Stability: </a:t>
            </a:r>
            <a:r>
              <a:rPr lang="en-US" sz="2000" b="0" dirty="0"/>
              <a:t>Various checks have been implemented to make the program </a:t>
            </a:r>
          </a:p>
          <a:p>
            <a:pPr eaLnBrk="1" hangingPunct="1"/>
            <a:r>
              <a:rPr lang="en-US" sz="2000" b="0" dirty="0"/>
              <a:t>                       as stable as possible</a:t>
            </a:r>
          </a:p>
          <a:p>
            <a:pPr eaLnBrk="1" hangingPunct="1"/>
            <a:endParaRPr lang="en-US" sz="2000" dirty="0"/>
          </a:p>
          <a:p>
            <a:pPr eaLnBrk="1" hangingPunct="1"/>
            <a:r>
              <a:rPr lang="en-US" sz="2800" dirty="0"/>
              <a:t>Accurate discretization: </a:t>
            </a:r>
            <a:r>
              <a:rPr lang="en-US" sz="2000" b="0" dirty="0"/>
              <a:t>For the right parameters (for example</a:t>
            </a:r>
          </a:p>
          <a:p>
            <a:pPr eaLnBrk="1" hangingPunct="1"/>
            <a:r>
              <a:rPr lang="en-US" sz="2000" b="0" dirty="0"/>
              <a:t>                                                           L=50 and N=1000) the programs gives</a:t>
            </a:r>
          </a:p>
          <a:p>
            <a:pPr eaLnBrk="1" hangingPunct="1"/>
            <a:r>
              <a:rPr lang="en-US" sz="2000" b="0" dirty="0"/>
              <a:t>                                                           accurate results</a:t>
            </a:r>
          </a:p>
          <a:p>
            <a:pPr eaLnBrk="1" hangingPunct="1"/>
            <a:endParaRPr lang="en-US" sz="2000" dirty="0"/>
          </a:p>
          <a:p>
            <a:pPr eaLnBrk="1" hangingPunct="1"/>
            <a:r>
              <a:rPr lang="en-US" sz="2800" dirty="0"/>
              <a:t>Flexibility: </a:t>
            </a:r>
            <a:r>
              <a:rPr lang="en-US" sz="2000" b="0" dirty="0"/>
              <a:t>Based on ZGEEV and not DSTEMR for generalizing to </a:t>
            </a:r>
          </a:p>
          <a:p>
            <a:pPr eaLnBrk="1" hangingPunct="1"/>
            <a:r>
              <a:rPr lang="en-US" sz="2000" b="0" dirty="0"/>
              <a:t>                           other problems</a:t>
            </a:r>
          </a:p>
          <a:p>
            <a:pPr eaLnBrk="1" hangingPunct="1"/>
            <a:endParaRPr lang="en-US" sz="2000" dirty="0"/>
          </a:p>
          <a:p>
            <a:pPr eaLnBrk="1" hangingPunct="1"/>
            <a:r>
              <a:rPr lang="en-US" sz="2800" dirty="0"/>
              <a:t>Efficiency: </a:t>
            </a:r>
            <a:r>
              <a:rPr lang="en-US" sz="2000" b="0" dirty="0"/>
              <a:t>Can be improved by considering DSTEMR and real-only </a:t>
            </a:r>
          </a:p>
          <a:p>
            <a:pPr eaLnBrk="1" hangingPunct="1"/>
            <a:r>
              <a:rPr lang="en-US" sz="2000" b="0" dirty="0"/>
              <a:t>                           matrices</a:t>
            </a:r>
            <a:endParaRPr lang="en-US" sz="2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735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69AAD7CB-2301-461E-A13D-14C29E779385}"/>
              </a:ext>
            </a:extLst>
          </p:cNvPr>
          <p:cNvSpPr/>
          <p:nvPr/>
        </p:nvSpPr>
        <p:spPr>
          <a:xfrm>
            <a:off x="1044262" y="3609880"/>
            <a:ext cx="7176243" cy="107721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3200" b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/>
                <a:cs typeface="Arial"/>
              </a:rPr>
              <a:t>Thanks for the </a:t>
            </a:r>
            <a:r>
              <a:rPr lang="it-IT" sz="3200" b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/>
                <a:cs typeface="Arial"/>
              </a:rPr>
              <a:t>attention</a:t>
            </a:r>
            <a:endParaRPr lang="it-IT" dirty="0" err="1"/>
          </a:p>
          <a:p>
            <a:pPr algn="ctr"/>
            <a:r>
              <a:rPr lang="it-IT" sz="3200" b="0" dirty="0">
                <a:ln w="9525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12700" dist="38100" dir="2700000" algn="tl" rotWithShape="0">
                    <a:srgbClr val="FFFFFF">
                      <a:lumMod val="50000"/>
                    </a:srgbClr>
                  </a:outerShdw>
                </a:effectLst>
                <a:latin typeface="Arial"/>
                <a:cs typeface="Arial"/>
              </a:rPr>
              <a:t>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179372435"/>
      </p:ext>
    </p:extLst>
  </p:cSld>
  <p:clrMapOvr>
    <a:masterClrMapping/>
  </p:clrMapOvr>
</p:sld>
</file>

<file path=ppt/theme/theme1.xml><?xml version="1.0" encoding="utf-8"?>
<a:theme xmlns:a="http://schemas.openxmlformats.org/drawingml/2006/main" name="Struttura predefinita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truttura predefinit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 tIns="180000" rIns="216000" anchor="ctr" anchorCtr="0">
        <a:noAutofit/>
      </a:bodyPr>
      <a:lstStyle>
        <a:defPPr algn="r" eaLnBrk="1" hangingPunct="1">
          <a:defRPr sz="2800" b="0" dirty="0">
            <a:solidFill>
              <a:schemeClr val="bg1"/>
            </a:solidFill>
          </a:defRPr>
        </a:defPPr>
      </a:lstStyle>
    </a:tx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3DCBB690369764B9D43BECCAB70C09E" ma:contentTypeVersion="2" ma:contentTypeDescription="Creare un nuovo documento." ma:contentTypeScope="" ma:versionID="afb4f6f0e8768aece4ced0bc8b592aa8">
  <xsd:schema xmlns:xsd="http://www.w3.org/2001/XMLSchema" xmlns:xs="http://www.w3.org/2001/XMLSchema" xmlns:p="http://schemas.microsoft.com/office/2006/metadata/properties" xmlns:ns3="8d210665-cc30-40de-a1c4-5d90bbb582de" targetNamespace="http://schemas.microsoft.com/office/2006/metadata/properties" ma:root="true" ma:fieldsID="30001dd1014d9356cef1b781b5f5a3ea" ns3:_="">
    <xsd:import namespace="8d210665-cc30-40de-a1c4-5d90bbb582d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210665-cc30-40de-a1c4-5d90bbb582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5D3D51-03CC-4736-A35A-7D072B275084}">
  <ds:schemaRefs>
    <ds:schemaRef ds:uri="http://purl.org/dc/dcmitype/"/>
    <ds:schemaRef ds:uri="8d210665-cc30-40de-a1c4-5d90bbb582de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DA66CB83-75C2-4E18-A7C0-870E6C54CCD6}">
  <ds:schemaRefs>
    <ds:schemaRef ds:uri="8d210665-cc30-40de-a1c4-5d90bbb582d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55D325D-3B77-47CA-8757-84DD5741DFB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2126</TotalTime>
  <Words>277</Words>
  <Application>Microsoft Office PowerPoint</Application>
  <PresentationFormat>Presentazione su schermo (4:3)</PresentationFormat>
  <Paragraphs>61</Paragraphs>
  <Slides>7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Abadi Extra Light</vt:lpstr>
      <vt:lpstr>Arial</vt:lpstr>
      <vt:lpstr>Bahnschrift Light</vt:lpstr>
      <vt:lpstr>Cambria Math</vt:lpstr>
      <vt:lpstr>Struttura predefinita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Università degli Studi di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utentecia1</dc:creator>
  <cp:lastModifiedBy>Monaco Saverio</cp:lastModifiedBy>
  <cp:revision>25</cp:revision>
  <cp:lastPrinted>2019-05-27T11:07:33Z</cp:lastPrinted>
  <dcterms:created xsi:type="dcterms:W3CDTF">2007-03-01T10:31:45Z</dcterms:created>
  <dcterms:modified xsi:type="dcterms:W3CDTF">2021-11-20T15:06:17Z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0x01010033DCBB690369764B9D43BECCAB70C09E</vt:lpwstr>
  </property>
</Properties>
</file>

<file path=docProps/thumbnail.jpeg>
</file>